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ΧΡΙΣΤΙΝΑ ΚΑΤΩΠΟΔΗ" initials="ΧΚ" lastIdx="0" clrIdx="0">
    <p:extLst>
      <p:ext uri="{19B8F6BF-5375-455C-9EA6-DF929625EA0E}">
        <p15:presenceInfo xmlns:p15="http://schemas.microsoft.com/office/powerpoint/2012/main" userId="S-1-5-21-2499576525-2853240682-2746563143-758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18" autoAdjust="0"/>
  </p:normalViewPr>
  <p:slideViewPr>
    <p:cSldViewPr snapToGrid="0">
      <p:cViewPr varScale="1">
        <p:scale>
          <a:sx n="71" d="100"/>
          <a:sy n="71" d="100"/>
        </p:scale>
        <p:origin x="8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9/7/2025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955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9/7/2025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1694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9/7/2025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55772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9/7/2025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1141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9/7/2025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5406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9/7/2025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1852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9/7/2025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482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9/7/2025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6814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9/7/2025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7173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9/7/2025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705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9/7/2025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1719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2824E-7490-4627-A16B-8FE99F923A30}" type="datetimeFigureOut">
              <a:rPr lang="el-GR" smtClean="0"/>
              <a:t>9/7/2025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9767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77D6B2E-37A3-429E-A37C-F30ED6487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1722" y="0"/>
            <a:ext cx="12225952" cy="6868071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41960" y="-3"/>
            <a:ext cx="11772269" cy="6868074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83000"/>
                </a:schemeClr>
              </a:gs>
              <a:gs pos="100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5200" y="0"/>
            <a:ext cx="3623374" cy="686807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064D5D5-227B-4F66-9AEA-46F570E79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5874" y="-3"/>
            <a:ext cx="12233581" cy="6868076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73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46B67A4-D328-4747-A82B-65E84FA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484335" y="-861824"/>
            <a:ext cx="6861931" cy="8597859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27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93193">
            <a:off x="1186973" y="1089049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6000"/>
                </a:schemeClr>
              </a:gs>
              <a:gs pos="85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2567" y="818985"/>
            <a:ext cx="6714699" cy="3178689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l-GR" sz="4400" b="1" dirty="0">
                <a:solidFill>
                  <a:srgbClr val="FFFFFF"/>
                </a:solidFill>
                <a:latin typeface="+mn-lt"/>
              </a:rPr>
              <a:t>Ρυθμίσεις Δανείων Χρηματοδοτικών Φορέων</a:t>
            </a:r>
            <a:r>
              <a:rPr lang="el-GR" sz="2400" dirty="0">
                <a:solidFill>
                  <a:schemeClr val="bg1"/>
                </a:solidFill>
                <a:latin typeface="+mn-lt"/>
              </a:rPr>
              <a:t> </a:t>
            </a:r>
            <a:br>
              <a:rPr lang="en-US" sz="4400" b="1" dirty="0">
                <a:solidFill>
                  <a:srgbClr val="FF0000"/>
                </a:solidFill>
                <a:latin typeface="+mn-lt"/>
              </a:rPr>
            </a:br>
            <a:r>
              <a:rPr lang="en-US" sz="3600" b="1" dirty="0">
                <a:solidFill>
                  <a:schemeClr val="bg1"/>
                </a:solidFill>
                <a:latin typeface="+mn-lt"/>
              </a:rPr>
              <a:t>0</a:t>
            </a:r>
            <a:r>
              <a:rPr lang="el-GR" sz="3600" b="1" dirty="0">
                <a:solidFill>
                  <a:schemeClr val="bg1"/>
                </a:solidFill>
                <a:latin typeface="+mn-lt"/>
              </a:rPr>
              <a:t>7</a:t>
            </a:r>
            <a:r>
              <a:rPr lang="en-US" sz="3600" b="1" dirty="0">
                <a:solidFill>
                  <a:schemeClr val="bg1"/>
                </a:solidFill>
                <a:latin typeface="+mn-lt"/>
              </a:rPr>
              <a:t>.07.202</a:t>
            </a:r>
            <a:r>
              <a:rPr lang="el-GR" sz="3600" b="1" dirty="0">
                <a:solidFill>
                  <a:schemeClr val="bg1"/>
                </a:solidFill>
                <a:latin typeface="+mn-lt"/>
              </a:rPr>
              <a:t>5</a:t>
            </a:r>
            <a:endParaRPr lang="en-US" sz="3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4490110"/>
            <a:ext cx="12217710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398" y="4810519"/>
            <a:ext cx="7055893" cy="1228496"/>
          </a:xfrm>
        </p:spPr>
        <p:txBody>
          <a:bodyPr>
            <a:normAutofit fontScale="85000" lnSpcReduction="20000"/>
          </a:bodyPr>
          <a:lstStyle/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l-GR" sz="2100" b="1" dirty="0">
                <a:solidFill>
                  <a:srgbClr val="FFFFFF"/>
                </a:solidFill>
              </a:rPr>
              <a:t>Γενική Γραμματεία Χρηματοπιστωτικού Τομέα και Διαχείρισης Ιδιωτικού Χρέους</a:t>
            </a: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l-GR" sz="2100" b="1" dirty="0">
                <a:solidFill>
                  <a:srgbClr val="FFFFFF"/>
                </a:solidFill>
              </a:rPr>
              <a:t>Υπουργείο Εθνικής Οικονομίας και Οικονομικών</a:t>
            </a: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l-GR" sz="2100" b="1" dirty="0">
                <a:solidFill>
                  <a:srgbClr val="FFFFFF"/>
                </a:solidFill>
              </a:rPr>
              <a:t>Ελληνική Δημοκρατία</a:t>
            </a:r>
            <a:br>
              <a:rPr lang="en-US" sz="1800" dirty="0">
                <a:solidFill>
                  <a:srgbClr val="FFFFFF"/>
                </a:solidFill>
                <a:latin typeface="+mn-lt"/>
              </a:rPr>
            </a:br>
            <a:endParaRPr lang="el-GR" sz="18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62E0FA27-7B81-4A55-864F-C6D09564FD18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2" y="0"/>
            <a:ext cx="158751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l-GR" sz="40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054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2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 useBgFill="1">
        <p:nvSpPr>
          <p:cNvPr id="27" name="Rectangle 14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8" name="Rectangle 16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3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30" name="Rectangle 20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4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 dirty="0"/>
          </a:p>
        </p:txBody>
      </p:sp>
      <p:sp>
        <p:nvSpPr>
          <p:cNvPr id="31" name="Freeform: Shape 22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6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1" tIns="45715" rIns="91431" bIns="45715" rtlCol="0" anchor="ctr">
            <a:noAutofit/>
          </a:bodyPr>
          <a:lstStyle/>
          <a:p>
            <a:pPr algn="ctr" rtl="0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2" y="1399944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1704320" y="6455665"/>
            <a:ext cx="448056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51543827-C2B0-46E7-89AA-B56A23F9ACD0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l">
                <a:spcAft>
                  <a:spcPts val="600"/>
                </a:spcAft>
              </a:pPr>
              <a:t>2</a:t>
            </a:fld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3065417" y="0"/>
            <a:ext cx="97241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TextBox 18"/>
          <p:cNvSpPr txBox="1"/>
          <p:nvPr/>
        </p:nvSpPr>
        <p:spPr>
          <a:xfrm>
            <a:off x="3353198" y="133376"/>
            <a:ext cx="8593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Από τα €</a:t>
            </a:r>
            <a:r>
              <a:rPr lang="en-US" dirty="0"/>
              <a:t>7</a:t>
            </a:r>
            <a:r>
              <a:rPr lang="el-GR" dirty="0"/>
              <a:t>4</a:t>
            </a:r>
            <a:r>
              <a:rPr lang="en-US" dirty="0"/>
              <a:t> </a:t>
            </a:r>
            <a:r>
              <a:rPr lang="el-GR" dirty="0"/>
              <a:t>δις ΜΕΑ που βρίσκονται στους </a:t>
            </a:r>
            <a:r>
              <a:rPr lang="en-US" dirty="0"/>
              <a:t>Servicers </a:t>
            </a:r>
            <a:r>
              <a:rPr lang="el-GR" dirty="0"/>
              <a:t>οι 4 κατέχουν σχεδόν το 90%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…και τους αντιστοιχούν ρυθμίσεις ύψους €490 εκ. για 6.600 οφειλέτες για τον Μάιο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13860" y="6569287"/>
            <a:ext cx="719288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900" i="1" dirty="0"/>
              <a:t>Σημείωση</a:t>
            </a:r>
            <a:r>
              <a:rPr lang="en-US" sz="900" i="1" dirty="0"/>
              <a:t>: </a:t>
            </a:r>
            <a:r>
              <a:rPr lang="el-GR" sz="900" i="1" dirty="0"/>
              <a:t>Τα γραφήματα στηλών δείχνουν την «παραγωγή» ρυθμίσεων εντός του μήνα αναφοράς σε όρους συνολικού ποσού ανάκτησης </a:t>
            </a:r>
          </a:p>
        </p:txBody>
      </p:sp>
      <p:sp>
        <p:nvSpPr>
          <p:cNvPr id="17" name="1 - Τίτλος"/>
          <p:cNvSpPr txBox="1">
            <a:spLocks/>
          </p:cNvSpPr>
          <p:nvPr/>
        </p:nvSpPr>
        <p:spPr>
          <a:xfrm>
            <a:off x="139337" y="1785257"/>
            <a:ext cx="2921389" cy="21890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FFFFFF"/>
                </a:solidFill>
                <a:latin typeface="+mn-lt"/>
              </a:rPr>
              <a:t>Servicers</a:t>
            </a:r>
            <a:r>
              <a:rPr lang="el-GR" sz="4000" b="1" dirty="0">
                <a:solidFill>
                  <a:srgbClr val="FFFFFF"/>
                </a:solidFill>
                <a:latin typeface="+mn-lt"/>
              </a:rPr>
              <a:t> (Ι)</a:t>
            </a:r>
            <a:br>
              <a:rPr lang="el-GR" sz="4000" b="1" dirty="0">
                <a:solidFill>
                  <a:srgbClr val="FFFFFF"/>
                </a:solidFill>
                <a:latin typeface="+mn-lt"/>
              </a:rPr>
            </a:br>
            <a:r>
              <a:rPr lang="el-GR" sz="1400" b="1" dirty="0">
                <a:solidFill>
                  <a:srgbClr val="FFFFFF"/>
                </a:solidFill>
                <a:latin typeface="+mn-lt"/>
              </a:rPr>
              <a:t>(στοιχεία </a:t>
            </a:r>
            <a:r>
              <a:rPr lang="el-GR" sz="1400" b="1" dirty="0" err="1">
                <a:solidFill>
                  <a:srgbClr val="FFFFFF"/>
                </a:solidFill>
                <a:latin typeface="+mn-lt"/>
              </a:rPr>
              <a:t>Μάι</a:t>
            </a:r>
            <a:r>
              <a:rPr lang="el-GR" sz="1400" b="1" dirty="0">
                <a:solidFill>
                  <a:srgbClr val="FFFFFF"/>
                </a:solidFill>
                <a:latin typeface="+mn-lt"/>
              </a:rPr>
              <a:t> 2025)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BB818A0A-D849-464A-878B-C2097B421B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6535" y="3811799"/>
            <a:ext cx="9083259" cy="2579909"/>
          </a:xfrm>
          <a:prstGeom prst="rect">
            <a:avLst/>
          </a:prstGeom>
        </p:spPr>
      </p:pic>
      <p:pic>
        <p:nvPicPr>
          <p:cNvPr id="18" name="Εικόνα 17">
            <a:extLst>
              <a:ext uri="{FF2B5EF4-FFF2-40B4-BE49-F238E27FC236}">
                <a16:creationId xmlns:a16="http://schemas.microsoft.com/office/drawing/2014/main" id="{A64FCF4C-F04B-460A-B690-8870008D45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7969" y="850811"/>
            <a:ext cx="5014008" cy="2819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635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2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 useBgFill="1">
        <p:nvSpPr>
          <p:cNvPr id="27" name="Rectangle 14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8" name="Rectangle 16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3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30" name="Rectangle 20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4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 dirty="0"/>
          </a:p>
        </p:txBody>
      </p:sp>
      <p:sp>
        <p:nvSpPr>
          <p:cNvPr id="31" name="Freeform: Shape 22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6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1" tIns="45715" rIns="91431" bIns="45715" rtlCol="0" anchor="ctr">
            <a:noAutofit/>
          </a:bodyPr>
          <a:lstStyle/>
          <a:p>
            <a:pPr algn="ctr" rtl="0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2" y="1399944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1704320" y="6455665"/>
            <a:ext cx="448056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51543827-C2B0-46E7-89AA-B56A23F9ACD0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l">
                <a:spcAft>
                  <a:spcPts val="600"/>
                </a:spcAft>
              </a:pPr>
              <a:t>3</a:t>
            </a:fld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3065417" y="0"/>
            <a:ext cx="97241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TextBox 18"/>
          <p:cNvSpPr txBox="1"/>
          <p:nvPr/>
        </p:nvSpPr>
        <p:spPr>
          <a:xfrm>
            <a:off x="3353198" y="133376"/>
            <a:ext cx="83511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Το 41% των ρυθμίσεων (σε ποσά</a:t>
            </a:r>
            <a:r>
              <a:rPr lang="en-US" dirty="0"/>
              <a:t>) </a:t>
            </a:r>
            <a:r>
              <a:rPr lang="el-GR" dirty="0"/>
              <a:t>αφορά οφειλές στεγαστικών δανείων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Στεγαστικά στην πλειοψηφία για </a:t>
            </a:r>
            <a:r>
              <a:rPr lang="en-US" dirty="0" err="1"/>
              <a:t>Cepal</a:t>
            </a:r>
            <a:r>
              <a:rPr lang="el-GR" dirty="0"/>
              <a:t> και </a:t>
            </a:r>
            <a:r>
              <a:rPr lang="en-US" dirty="0"/>
              <a:t>QQuant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Καταναλωτικά για </a:t>
            </a:r>
            <a:r>
              <a:rPr lang="en-US" dirty="0" err="1"/>
              <a:t>Intrum</a:t>
            </a:r>
            <a:r>
              <a:rPr lang="el-GR" dirty="0"/>
              <a:t> και πολύ μεγάλων επιχειρήσεων για </a:t>
            </a:r>
            <a:r>
              <a:rPr lang="en-US" dirty="0" err="1"/>
              <a:t>DoValue</a:t>
            </a:r>
            <a:endParaRPr lang="el-GR" dirty="0"/>
          </a:p>
        </p:txBody>
      </p:sp>
      <p:sp>
        <p:nvSpPr>
          <p:cNvPr id="16" name="1 - Τίτλος"/>
          <p:cNvSpPr txBox="1">
            <a:spLocks/>
          </p:cNvSpPr>
          <p:nvPr/>
        </p:nvSpPr>
        <p:spPr>
          <a:xfrm>
            <a:off x="139337" y="1785257"/>
            <a:ext cx="2921389" cy="21890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FFFFFF"/>
                </a:solidFill>
                <a:latin typeface="+mn-lt"/>
              </a:rPr>
              <a:t>Servicers</a:t>
            </a:r>
            <a:r>
              <a:rPr lang="el-GR" sz="4000" b="1" dirty="0">
                <a:solidFill>
                  <a:srgbClr val="FFFFFF"/>
                </a:solidFill>
                <a:latin typeface="+mn-lt"/>
              </a:rPr>
              <a:t> (ΙΙ)</a:t>
            </a:r>
            <a:br>
              <a:rPr lang="el-GR" sz="4000" b="1" dirty="0">
                <a:solidFill>
                  <a:srgbClr val="FFFFFF"/>
                </a:solidFill>
                <a:latin typeface="+mn-lt"/>
              </a:rPr>
            </a:br>
            <a:r>
              <a:rPr lang="el-GR" sz="1400" b="1" dirty="0">
                <a:solidFill>
                  <a:srgbClr val="FFFFFF"/>
                </a:solidFill>
                <a:latin typeface="+mn-lt"/>
              </a:rPr>
              <a:t>(στοιχεία </a:t>
            </a:r>
            <a:r>
              <a:rPr lang="el-GR" sz="1400" b="1" dirty="0" err="1">
                <a:solidFill>
                  <a:srgbClr val="FFFFFF"/>
                </a:solidFill>
                <a:latin typeface="+mn-lt"/>
              </a:rPr>
              <a:t>Μάι</a:t>
            </a:r>
            <a:r>
              <a:rPr lang="el-GR" sz="1400" b="1" dirty="0">
                <a:solidFill>
                  <a:srgbClr val="FFFFFF"/>
                </a:solidFill>
                <a:latin typeface="+mn-lt"/>
              </a:rPr>
              <a:t> 2025)</a:t>
            </a:r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29BB799B-F8E0-4692-98C8-D9E24ABB27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1930" y="1190082"/>
            <a:ext cx="9039925" cy="5095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1821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yR8xTmHTBOMdux6p2maSA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3796</TotalTime>
  <Words>130</Words>
  <Application>Microsoft Office PowerPoint</Application>
  <PresentationFormat>Ευρεία οθόνη</PresentationFormat>
  <Paragraphs>14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Θέμα του Office</vt:lpstr>
      <vt:lpstr>Ρυθμίσεις Δανείων Χρηματοδοτικών Φορέων  07.07.2025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ΧΡΙΣΤΙΝΑ ΚΑΤΩΠΟΔΗ</dc:creator>
  <cp:lastModifiedBy>Νεφέλη Θάνου</cp:lastModifiedBy>
  <cp:revision>75</cp:revision>
  <dcterms:created xsi:type="dcterms:W3CDTF">2024-06-03T14:29:32Z</dcterms:created>
  <dcterms:modified xsi:type="dcterms:W3CDTF">2025-07-09T06:40:56Z</dcterms:modified>
</cp:coreProperties>
</file>